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27"/>
  </p:notesMasterIdLst>
  <p:sldIdLst>
    <p:sldId id="258" r:id="rId8"/>
    <p:sldId id="275" r:id="rId9"/>
    <p:sldId id="297" r:id="rId10"/>
    <p:sldId id="298" r:id="rId11"/>
    <p:sldId id="284" r:id="rId12"/>
    <p:sldId id="287" r:id="rId13"/>
    <p:sldId id="291" r:id="rId14"/>
    <p:sldId id="292" r:id="rId15"/>
    <p:sldId id="289" r:id="rId16"/>
    <p:sldId id="299" r:id="rId17"/>
    <p:sldId id="293" r:id="rId18"/>
    <p:sldId id="290" r:id="rId19"/>
    <p:sldId id="288" r:id="rId20"/>
    <p:sldId id="296" r:id="rId21"/>
    <p:sldId id="295" r:id="rId22"/>
    <p:sldId id="294" r:id="rId23"/>
    <p:sldId id="283" r:id="rId24"/>
    <p:sldId id="285" r:id="rId25"/>
    <p:sldId id="28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ssa myers" initials="cm" lastIdx="2" clrIdx="0">
    <p:extLst>
      <p:ext uri="{19B8F6BF-5375-455C-9EA6-DF929625EA0E}">
        <p15:presenceInfo xmlns:p15="http://schemas.microsoft.com/office/powerpoint/2012/main" userId="75c79aed56ac0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92277" autoAdjust="0"/>
  </p:normalViewPr>
  <p:slideViewPr>
    <p:cSldViewPr snapToGrid="0" snapToObjects="1">
      <p:cViewPr varScale="1">
        <p:scale>
          <a:sx n="106" d="100"/>
          <a:sy n="106" d="100"/>
        </p:scale>
        <p:origin x="19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F189-53B8-485F-836E-E07CD3F85045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719B-0338-48DB-90F6-A2C4B18B26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5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on physics department and psychology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1719B-0338-48DB-90F6-A2C4B18B26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FDA4-5734-0949-BDA6-D0D6FDC31663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FA1A-A022-D649-8AD9-9F30A5C06CF5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4534A80-8F0F-8B4A-B1EE-DA8BDE36D262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43CACD-E90F-B945-A583-CAB10D8D8394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Analysis of Fire Fighting Methods using Cellular Automaton Modeling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8868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Wilson, Brent D. Foy</a:t>
            </a:r>
          </a:p>
        </p:txBody>
      </p:sp>
    </p:spTree>
    <p:extLst>
      <p:ext uri="{BB962C8B-B14F-4D97-AF65-F5344CB8AC3E}">
        <p14:creationId xmlns:p14="http://schemas.microsoft.com/office/powerpoint/2010/main" val="349236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B932-2226-442E-90E4-C0FCEB72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83F6-F748-437F-BFED-33C8D129B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mass burned per fire</a:t>
            </a:r>
          </a:p>
          <a:p>
            <a:r>
              <a:rPr lang="en-US" dirty="0"/>
              <a:t>Fraction of edges burned per fire</a:t>
            </a:r>
          </a:p>
          <a:p>
            <a:r>
              <a:rPr lang="en-US" dirty="0"/>
              <a:t>Average acres burned per fire</a:t>
            </a:r>
          </a:p>
          <a:p>
            <a:r>
              <a:rPr lang="en-US" dirty="0"/>
              <a:t>Average acres burned per 1000 year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4AE3-DCAC-4B46-B7E7-464F358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6" name="Sim">
            <a:hlinkClick r:id="" action="ppaction://media"/>
            <a:extLst>
              <a:ext uri="{FF2B5EF4-FFF2-40B4-BE49-F238E27FC236}">
                <a16:creationId xmlns:a16="http://schemas.microsoft.com/office/drawing/2014/main" id="{E6FFD51A-25E5-4BB6-9BE2-4BA422F61E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2867" y="1357705"/>
            <a:ext cx="5291107" cy="52911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F60D5-ADE4-4204-9180-B9B739F9BF40}"/>
              </a:ext>
            </a:extLst>
          </p:cNvPr>
          <p:cNvSpPr txBox="1"/>
          <p:nvPr/>
        </p:nvSpPr>
        <p:spPr>
          <a:xfrm>
            <a:off x="362139" y="1855960"/>
            <a:ext cx="3033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colors is more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60 GB data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minutes each to simulate control and over quenching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minutes to simulate cutting trees and controlled fire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Simulations of 1000 years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square equates to 1 acre</a:t>
            </a:r>
          </a:p>
        </p:txBody>
      </p:sp>
    </p:spTree>
    <p:extLst>
      <p:ext uri="{BB962C8B-B14F-4D97-AF65-F5344CB8AC3E}">
        <p14:creationId xmlns:p14="http://schemas.microsoft.com/office/powerpoint/2010/main" val="24752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0374-B93A-4C43-AC74-A2534A3E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Cutting Trees and Controlled Fire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ED5A5-082B-4AA1-B4A6-A61DB2F8E5CF}"/>
              </a:ext>
            </a:extLst>
          </p:cNvPr>
          <p:cNvSpPr txBox="1"/>
          <p:nvPr/>
        </p:nvSpPr>
        <p:spPr>
          <a:xfrm>
            <a:off x="484360" y="4625376"/>
            <a:ext cx="23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10DC0-716B-4DE0-A890-514A53C16C41}"/>
              </a:ext>
            </a:extLst>
          </p:cNvPr>
          <p:cNvSpPr txBox="1"/>
          <p:nvPr/>
        </p:nvSpPr>
        <p:spPr>
          <a:xfrm>
            <a:off x="3499164" y="4494166"/>
            <a:ext cx="214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at 20% of max mass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E9AFC-70B0-4B2D-B6A9-481480965D0C}"/>
              </a:ext>
            </a:extLst>
          </p:cNvPr>
          <p:cNvSpPr txBox="1"/>
          <p:nvPr/>
        </p:nvSpPr>
        <p:spPr>
          <a:xfrm>
            <a:off x="6163147" y="4625376"/>
            <a:ext cx="237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Centroid biggest regions</a:t>
            </a:r>
          </a:p>
        </p:txBody>
      </p:sp>
      <p:pic>
        <p:nvPicPr>
          <p:cNvPr id="6" name="Content Placeholder 5" descr="A close up of a tree&#10;&#10;Description generated with high confidence">
            <a:extLst>
              <a:ext uri="{FF2B5EF4-FFF2-40B4-BE49-F238E27FC236}">
                <a16:creationId xmlns:a16="http://schemas.microsoft.com/office/drawing/2014/main" id="{64EA1A66-5BFF-4C06-8C8D-348C2548D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63" t="14866" r="36964" b="33766"/>
          <a:stretch/>
        </p:blipFill>
        <p:spPr>
          <a:xfrm>
            <a:off x="3526324" y="2365643"/>
            <a:ext cx="2145672" cy="2120298"/>
          </a:xfrm>
        </p:spPr>
      </p:pic>
      <p:pic>
        <p:nvPicPr>
          <p:cNvPr id="13" name="Picture 12" descr="A close up of a tree&#10;&#10;Description generated with high confidence">
            <a:extLst>
              <a:ext uri="{FF2B5EF4-FFF2-40B4-BE49-F238E27FC236}">
                <a16:creationId xmlns:a16="http://schemas.microsoft.com/office/drawing/2014/main" id="{402948C7-A588-4609-A9EF-AA0A38D7A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3" t="14319" r="37129" b="33369"/>
          <a:stretch/>
        </p:blipFill>
        <p:spPr>
          <a:xfrm>
            <a:off x="6163147" y="2226208"/>
            <a:ext cx="2399168" cy="2399169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71086A68-BC72-4721-90CB-8534C50E4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4" t="14714" r="37129" b="32974"/>
          <a:stretch/>
        </p:blipFill>
        <p:spPr>
          <a:xfrm>
            <a:off x="457200" y="2226208"/>
            <a:ext cx="2399168" cy="23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0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6242-C330-49D4-8389-16747D10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601" y="138540"/>
            <a:ext cx="2381061" cy="4632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Graphs</a:t>
            </a:r>
          </a:p>
        </p:txBody>
      </p:sp>
      <p:pic>
        <p:nvPicPr>
          <p:cNvPr id="21" name="Content Placeholder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135F8A6-8432-4A0B-A56C-BC5DE1414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3399" y="3744650"/>
            <a:ext cx="3658994" cy="2743200"/>
          </a:xfrm>
        </p:spPr>
      </p:pic>
      <p:pic>
        <p:nvPicPr>
          <p:cNvPr id="23" name="Picture 2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825B65E-0DFA-4848-A859-F059BEEB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8" y="1001450"/>
            <a:ext cx="3658994" cy="2743200"/>
          </a:xfrm>
          <a:prstGeom prst="rect">
            <a:avLst/>
          </a:prstGeom>
        </p:spPr>
      </p:pic>
      <p:pic>
        <p:nvPicPr>
          <p:cNvPr id="25" name="Picture 2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1D1536F-251C-4E0B-9D09-611D1A70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9" y="1001450"/>
            <a:ext cx="3658994" cy="2743200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F4A1BB7-2A35-4BC9-9445-12CB58B8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" y="3744650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35DC-3E0F-47B3-88C4-6D1260C7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37119F-D3BB-46E4-B7B2-023A11416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855091"/>
              </p:ext>
            </p:extLst>
          </p:nvPr>
        </p:nvGraphicFramePr>
        <p:xfrm>
          <a:off x="457200" y="2127250"/>
          <a:ext cx="8229600" cy="3880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47283721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92572171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7714791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95839080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53240239"/>
                    </a:ext>
                  </a:extLst>
                </a:gridCol>
              </a:tblGrid>
              <a:tr h="1330365">
                <a:tc>
                  <a:txBody>
                    <a:bodyPr/>
                    <a:lstStyle/>
                    <a:p>
                      <a:r>
                        <a:rPr lang="en-US" dirty="0"/>
                        <a:t>Prevention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Mass (Metric tons) per 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Fraction Edge Burned per 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Acres Burned per 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Acres Burned per 1000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875351"/>
                  </a:ext>
                </a:extLst>
              </a:tr>
              <a:tr h="539537">
                <a:tc>
                  <a:txBody>
                    <a:bodyPr/>
                    <a:lstStyle/>
                    <a:p>
                      <a:r>
                        <a:rPr lang="en-US" dirty="0"/>
                        <a:t>Cut Down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14540±34218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0.07±0.16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880±1995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1.298E5±499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39186"/>
                  </a:ext>
                </a:extLst>
              </a:tr>
              <a:tr h="539537">
                <a:tc>
                  <a:txBody>
                    <a:bodyPr/>
                    <a:lstStyle/>
                    <a:p>
                      <a:r>
                        <a:rPr lang="en-US" dirty="0"/>
                        <a:t>No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19970±31302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0.06±0.15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726±1833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1.168E5±183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34539"/>
                  </a:ext>
                </a:extLst>
              </a:tr>
              <a:tr h="931255">
                <a:tc>
                  <a:txBody>
                    <a:bodyPr/>
                    <a:lstStyle/>
                    <a:p>
                      <a:r>
                        <a:rPr lang="en-US" dirty="0"/>
                        <a:t>Over Quenching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55740±80183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0.24±0.34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2824±3887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7.028E4±389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791219"/>
                  </a:ext>
                </a:extLst>
              </a:tr>
              <a:tr h="539537">
                <a:tc>
                  <a:txBody>
                    <a:bodyPr/>
                    <a:lstStyle/>
                    <a:p>
                      <a:r>
                        <a:rPr lang="en-US" dirty="0"/>
                        <a:t>Starting Fire’s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12640±31562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0.06±0.15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765±1819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1.331E5±606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5985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3CEEC3-120A-4423-BE17-24B723D163B9}"/>
              </a:ext>
            </a:extLst>
          </p:cNvPr>
          <p:cNvSpPr txBox="1"/>
          <p:nvPr/>
        </p:nvSpPr>
        <p:spPr>
          <a:xfrm>
            <a:off x="457200" y="600748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Uncertainties calculated over all runs combine per strategy</a:t>
            </a:r>
          </a:p>
        </p:txBody>
      </p:sp>
    </p:spTree>
    <p:extLst>
      <p:ext uri="{BB962C8B-B14F-4D97-AF65-F5344CB8AC3E}">
        <p14:creationId xmlns:p14="http://schemas.microsoft.com/office/powerpoint/2010/main" val="270625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DC9F-EDE4-4A4D-BDFD-7E2871C3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AFEEB-4740-40D7-9E67-2B3B26DD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quenching increases average fire size but decreases total acres burned over 1000 years</a:t>
            </a:r>
          </a:p>
          <a:p>
            <a:r>
              <a:rPr lang="en-US" dirty="0"/>
              <a:t>Starting fires is better in average mass burned than no protection but worse in average acres burned</a:t>
            </a:r>
          </a:p>
        </p:txBody>
      </p:sp>
    </p:spTree>
    <p:extLst>
      <p:ext uri="{BB962C8B-B14F-4D97-AF65-F5344CB8AC3E}">
        <p14:creationId xmlns:p14="http://schemas.microsoft.com/office/powerpoint/2010/main" val="154017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6510-5594-4BD3-9B66-DEF18394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3490-D2D5-4C70-8009-F243F46C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climate simulation for dry areas vs wet areas</a:t>
            </a:r>
          </a:p>
          <a:p>
            <a:r>
              <a:rPr lang="en-US" dirty="0"/>
              <a:t>Add biasing of fire spreading due to hills and wind</a:t>
            </a:r>
          </a:p>
        </p:txBody>
      </p:sp>
    </p:spTree>
    <p:extLst>
      <p:ext uri="{BB962C8B-B14F-4D97-AF65-F5344CB8AC3E}">
        <p14:creationId xmlns:p14="http://schemas.microsoft.com/office/powerpoint/2010/main" val="386944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7AE-7A13-48EB-AD36-EB33964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FFEF-464F-4FD9-A48E-EB4F76F9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Camp Fire Final report (2018)</a:t>
            </a:r>
          </a:p>
          <a:p>
            <a:pPr marL="0" indent="0">
              <a:buNone/>
            </a:pPr>
            <a:r>
              <a:rPr lang="en-US" sz="2000" dirty="0"/>
              <a:t>[2] https://towardsdatascience.com/types-of-convolutions-in-deep-learning-717013397f4d</a:t>
            </a:r>
          </a:p>
          <a:p>
            <a:pPr marL="0" indent="0">
              <a:buNone/>
            </a:pPr>
            <a:r>
              <a:rPr lang="en-US" sz="2000" dirty="0"/>
              <a:t>[3] A. Adamatzky, Game of Life cellular automata. [electronic</a:t>
            </a:r>
          </a:p>
          <a:p>
            <a:pPr marL="0" indent="0">
              <a:buNone/>
            </a:pPr>
            <a:r>
              <a:rPr lang="en-US" sz="2000" dirty="0"/>
              <a:t>resource]. (Springer, 2010).</a:t>
            </a:r>
          </a:p>
        </p:txBody>
      </p:sp>
    </p:spTree>
    <p:extLst>
      <p:ext uri="{BB962C8B-B14F-4D97-AF65-F5344CB8AC3E}">
        <p14:creationId xmlns:p14="http://schemas.microsoft.com/office/powerpoint/2010/main" val="255058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D87-B54B-4CEE-A65B-3D5D99E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5D7B6B-CF8F-4BC5-939B-4BE85F2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364" y="2127250"/>
            <a:ext cx="3635287" cy="41322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A8E4A-46F1-4EE7-9258-DFA71B99A92B}"/>
              </a:ext>
            </a:extLst>
          </p:cNvPr>
          <p:cNvSpPr txBox="1">
            <a:spLocks/>
          </p:cNvSpPr>
          <p:nvPr/>
        </p:nvSpPr>
        <p:spPr>
          <a:xfrm>
            <a:off x="457200" y="2127957"/>
            <a:ext cx="4669164" cy="413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Takes a matrix</a:t>
            </a:r>
          </a:p>
          <a:p>
            <a:r>
              <a:rPr lang="en-US" dirty="0"/>
              <a:t>Slides kernel over matrix</a:t>
            </a:r>
          </a:p>
          <a:p>
            <a:r>
              <a:rPr lang="en-US" dirty="0"/>
              <a:t>Kernel is usually a smaller matrix</a:t>
            </a:r>
          </a:p>
          <a:p>
            <a:r>
              <a:rPr lang="en-US" dirty="0"/>
              <a:t>Zero padded for same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F6895-D9AB-472E-9D51-F970D684A504}"/>
              </a:ext>
            </a:extLst>
          </p:cNvPr>
          <p:cNvSpPr txBox="1"/>
          <p:nvPr/>
        </p:nvSpPr>
        <p:spPr>
          <a:xfrm>
            <a:off x="8267700" y="6259513"/>
            <a:ext cx="49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12444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8111-A5AA-4BBD-BE04-633D74CE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Convolution</a:t>
            </a:r>
          </a:p>
        </p:txBody>
      </p:sp>
      <p:pic>
        <p:nvPicPr>
          <p:cNvPr id="5" name="Content Placeholder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A4E5398-2A4C-42E1-BC45-E63A23E59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35" t="7607" r="9583" b="10857"/>
          <a:stretch/>
        </p:blipFill>
        <p:spPr>
          <a:xfrm>
            <a:off x="2832933" y="3161597"/>
            <a:ext cx="1635125" cy="1435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D3FF-5AF6-4D9E-8FA8-ABE7D546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0" t="7206" r="9259" b="10626"/>
          <a:stretch/>
        </p:blipFill>
        <p:spPr>
          <a:xfrm>
            <a:off x="521977" y="3018535"/>
            <a:ext cx="1967105" cy="1722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7527B-E965-4D1D-9BE3-EC4B3CCB6862}"/>
              </a:ext>
            </a:extLst>
          </p:cNvPr>
          <p:cNvSpPr txBox="1"/>
          <p:nvPr/>
        </p:nvSpPr>
        <p:spPr>
          <a:xfrm>
            <a:off x="159302" y="4777527"/>
            <a:ext cx="269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Game of Life 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CC99F-B2C4-492F-87AA-C2AD7002FDB2}"/>
              </a:ext>
            </a:extLst>
          </p:cNvPr>
          <p:cNvSpPr txBox="1"/>
          <p:nvPr/>
        </p:nvSpPr>
        <p:spPr>
          <a:xfrm>
            <a:off x="3003172" y="4592861"/>
            <a:ext cx="129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2D13FF-2BF6-4C94-8CBA-7BFD47AC3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2" t="7652" r="10064" b="10571"/>
          <a:stretch/>
        </p:blipFill>
        <p:spPr>
          <a:xfrm>
            <a:off x="4811909" y="3069718"/>
            <a:ext cx="1831225" cy="161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10E61-CDCF-4488-80D6-7898163CF94D}"/>
              </a:ext>
            </a:extLst>
          </p:cNvPr>
          <p:cNvSpPr txBox="1"/>
          <p:nvPr/>
        </p:nvSpPr>
        <p:spPr>
          <a:xfrm>
            <a:off x="4593630" y="4689371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Convolution</a:t>
            </a:r>
          </a:p>
        </p:txBody>
      </p: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A19CE01-CC07-4302-A3A6-975479CC79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5" t="7279" r="9258" b="10561"/>
          <a:stretch/>
        </p:blipFill>
        <p:spPr>
          <a:xfrm>
            <a:off x="6986984" y="2981561"/>
            <a:ext cx="1929551" cy="1795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306FA-2808-4058-B8CB-CFA5541F649B}"/>
              </a:ext>
            </a:extLst>
          </p:cNvPr>
          <p:cNvSpPr txBox="1"/>
          <p:nvPr/>
        </p:nvSpPr>
        <p:spPr>
          <a:xfrm>
            <a:off x="6841044" y="4777527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Board</a:t>
            </a:r>
          </a:p>
        </p:txBody>
      </p:sp>
    </p:spTree>
    <p:extLst>
      <p:ext uri="{BB962C8B-B14F-4D97-AF65-F5344CB8AC3E}">
        <p14:creationId xmlns:p14="http://schemas.microsoft.com/office/powerpoint/2010/main" val="351852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6A9-B216-4F8F-B99E-AF96BC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Forest Fires and their Effects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F966A-6637-4CFA-B099-6EA8D138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70" y="1927683"/>
            <a:ext cx="2874475" cy="4131141"/>
          </a:xfrm>
        </p:spPr>
        <p:txBody>
          <a:bodyPr>
            <a:normAutofit/>
          </a:bodyPr>
          <a:lstStyle/>
          <a:p>
            <a:r>
              <a:rPr lang="en-US" sz="2800" dirty="0"/>
              <a:t>Camp Fire Wildfire</a:t>
            </a:r>
          </a:p>
          <a:p>
            <a:r>
              <a:rPr lang="en-US" sz="2800" dirty="0"/>
              <a:t>Destroyed over 150,000 acres</a:t>
            </a:r>
          </a:p>
          <a:p>
            <a:r>
              <a:rPr lang="en-US" sz="2800" dirty="0"/>
              <a:t>85 civilian deaths (2018) [1]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F9233F-47ED-450D-BA37-622C9D9F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1927683"/>
            <a:ext cx="5794218" cy="4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D83D-0B4D-46F7-A982-54D1DE9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to Firefighting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402A-CCA8-4FDE-B27D-53632FF7A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burns Logging for stopping or shrinking forest fires vs environmental impact</a:t>
            </a:r>
          </a:p>
          <a:p>
            <a:r>
              <a:rPr lang="en-US" dirty="0"/>
              <a:t>Only putting out fires endangering human homes vs all fires</a:t>
            </a:r>
          </a:p>
        </p:txBody>
      </p:sp>
    </p:spTree>
    <p:extLst>
      <p:ext uri="{BB962C8B-B14F-4D97-AF65-F5344CB8AC3E}">
        <p14:creationId xmlns:p14="http://schemas.microsoft.com/office/powerpoint/2010/main" val="337655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4973-548A-4E5D-9017-7A94C2E0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3EEE8-82B5-407B-AB6C-5291A6639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different methods of firefighting and their effectiveness</a:t>
            </a:r>
          </a:p>
          <a:p>
            <a:r>
              <a:rPr lang="en-US" dirty="0"/>
              <a:t>Comparing acres burned and average fire size</a:t>
            </a:r>
          </a:p>
        </p:txBody>
      </p:sp>
    </p:spTree>
    <p:extLst>
      <p:ext uri="{BB962C8B-B14F-4D97-AF65-F5344CB8AC3E}">
        <p14:creationId xmlns:p14="http://schemas.microsoft.com/office/powerpoint/2010/main" val="189032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7AE-2BEC-45CE-80E8-B65C1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AE66-84D6-45B3-B52A-A74DA160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up of a grid of cells</a:t>
            </a:r>
          </a:p>
          <a:p>
            <a:r>
              <a:rPr lang="en-US" dirty="0"/>
              <a:t>Simulates interactions between closest cells</a:t>
            </a:r>
          </a:p>
          <a:p>
            <a:r>
              <a:rPr lang="en-US" dirty="0"/>
              <a:t>Most known example is Conway’s Game of Life</a:t>
            </a:r>
          </a:p>
        </p:txBody>
      </p:sp>
    </p:spTree>
    <p:extLst>
      <p:ext uri="{BB962C8B-B14F-4D97-AF65-F5344CB8AC3E}">
        <p14:creationId xmlns:p14="http://schemas.microsoft.com/office/powerpoint/2010/main" val="326130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AB6D-8B36-4D46-94FC-C0C806B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Conway's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9B-ABEF-4C7F-828B-C8DDCCB68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739640" cy="4131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live cell survives if it has two or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new cell is born whenever there are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other cells either die or remain inactive</a:t>
            </a:r>
          </a:p>
        </p:txBody>
      </p:sp>
      <p:pic>
        <p:nvPicPr>
          <p:cNvPr id="5" name="Picture 4" descr="A picture containing shoji, crossword puzzle, building&#10;&#10;Description generated with very high confidence">
            <a:extLst>
              <a:ext uri="{FF2B5EF4-FFF2-40B4-BE49-F238E27FC236}">
                <a16:creationId xmlns:a16="http://schemas.microsoft.com/office/drawing/2014/main" id="{E8F10629-1F47-40C6-8959-5B740E13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1" y="1397318"/>
            <a:ext cx="1879282" cy="187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67746-854D-4CD2-881E-FCA691E3C4ED}"/>
              </a:ext>
            </a:extLst>
          </p:cNvPr>
          <p:cNvSpPr txBox="1"/>
          <p:nvPr/>
        </p:nvSpPr>
        <p:spPr>
          <a:xfrm>
            <a:off x="6835141" y="3342799"/>
            <a:ext cx="187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“Glider”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8568CA-EA7F-4DF6-A174-55F995E97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0" t="26600" r="21831"/>
          <a:stretch/>
        </p:blipFill>
        <p:spPr>
          <a:xfrm>
            <a:off x="5585460" y="3702167"/>
            <a:ext cx="2369820" cy="2047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09475-8B05-4CB4-B104-92DF4C947F8E}"/>
              </a:ext>
            </a:extLst>
          </p:cNvPr>
          <p:cNvSpPr txBox="1"/>
          <p:nvPr/>
        </p:nvSpPr>
        <p:spPr>
          <a:xfrm>
            <a:off x="5052060" y="5755060"/>
            <a:ext cx="34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Turing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E4BC9-0D21-4E9D-AA05-02EB104E04BA}"/>
              </a:ext>
            </a:extLst>
          </p:cNvPr>
          <p:cNvSpPr txBox="1"/>
          <p:nvPr/>
        </p:nvSpPr>
        <p:spPr>
          <a:xfrm>
            <a:off x="325925" y="6124392"/>
            <a:ext cx="49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61413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0DA7-1461-4D82-AC34-63444C4B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194ED-5373-4690-9EAC-ACDD4271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Plant age increased by simulation step size</a:t>
            </a:r>
          </a:p>
          <a:p>
            <a:r>
              <a:rPr lang="en-US" dirty="0"/>
              <a:t>Plant mass increases at linear rate until age of 100 years</a:t>
            </a:r>
          </a:p>
          <a:p>
            <a:r>
              <a:rPr lang="en-US" dirty="0"/>
              <a:t>Plant mass rapidly decrease until dead at 120 years</a:t>
            </a:r>
          </a:p>
          <a:p>
            <a:r>
              <a:rPr lang="en-US" dirty="0"/>
              <a:t>Plants spread with a 2D convolution with a 3x3 Kernel of 0.01</a:t>
            </a:r>
          </a:p>
          <a:p>
            <a:r>
              <a:rPr lang="en-US" dirty="0"/>
              <a:t>Matrix of random values between 0-1 generated</a:t>
            </a:r>
          </a:p>
          <a:p>
            <a:r>
              <a:rPr lang="en-US" dirty="0"/>
              <a:t>New tree created if random value is bellow convoluted value</a:t>
            </a:r>
          </a:p>
        </p:txBody>
      </p:sp>
    </p:spTree>
    <p:extLst>
      <p:ext uri="{BB962C8B-B14F-4D97-AF65-F5344CB8AC3E}">
        <p14:creationId xmlns:p14="http://schemas.microsoft.com/office/powerpoint/2010/main" val="246406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761B-AFEB-49A2-BB23-F677167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8DC5-6916-415C-AE23-21DE91EE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866238" cy="4131141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Chance of fire is 0.05% each day or ~13 years per fire</a:t>
            </a:r>
          </a:p>
          <a:p>
            <a:r>
              <a:rPr lang="en-US" sz="2800" dirty="0"/>
              <a:t>Mass matrix element by element multiplied by binary mask of trees on fire</a:t>
            </a:r>
          </a:p>
          <a:p>
            <a:r>
              <a:rPr lang="en-US" sz="2800" dirty="0"/>
              <a:t>Matrix 2D convolution with 5x5 Gaussian Kernel</a:t>
            </a:r>
          </a:p>
          <a:p>
            <a:r>
              <a:rPr lang="en-US" sz="2800" dirty="0"/>
              <a:t>Matrix of random values between 0-1 generated</a:t>
            </a:r>
          </a:p>
          <a:p>
            <a:r>
              <a:rPr lang="en-US" sz="2800" dirty="0"/>
              <a:t>New tree set on fire if random value is bellow convoluted value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CE4C47-9D9F-42D5-82FF-D416CA26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38" y="1993520"/>
            <a:ext cx="3648546" cy="2992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55BE8-6AB4-4CC9-930C-419912C69BB6}"/>
              </a:ext>
            </a:extLst>
          </p:cNvPr>
          <p:cNvSpPr txBox="1"/>
          <p:nvPr/>
        </p:nvSpPr>
        <p:spPr>
          <a:xfrm>
            <a:off x="5323438" y="4986468"/>
            <a:ext cx="364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5x5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91149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828-9705-43CC-99C5-4C1D331A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Prevention Strategies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3508-218E-47E2-B7EB-122ECDA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/>
          <a:p>
            <a:r>
              <a:rPr lang="en-US" dirty="0"/>
              <a:t>No protection – Control</a:t>
            </a:r>
          </a:p>
          <a:p>
            <a:r>
              <a:rPr lang="en-US" dirty="0"/>
              <a:t>Cutting down trees</a:t>
            </a:r>
          </a:p>
          <a:p>
            <a:r>
              <a:rPr lang="en-US" dirty="0"/>
              <a:t>Starting controlled fire</a:t>
            </a:r>
          </a:p>
          <a:p>
            <a:r>
              <a:rPr lang="en-US" dirty="0"/>
              <a:t>Over Quenching – Put out majority of fires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4650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20493</TotalTime>
  <Words>570</Words>
  <Application>Microsoft Office PowerPoint</Application>
  <PresentationFormat>On-screen Show (4:3)</PresentationFormat>
  <Paragraphs>112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Times New Roman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Analysis of Fire Fighting Methods using Cellular Automaton Modeling</vt:lpstr>
      <vt:lpstr>Forest Fires and their Effects</vt:lpstr>
      <vt:lpstr>Issues to Firefighting</vt:lpstr>
      <vt:lpstr>Objective</vt:lpstr>
      <vt:lpstr>Cellular Automaton</vt:lpstr>
      <vt:lpstr>Conway's Game of Life</vt:lpstr>
      <vt:lpstr>Tree Simulation</vt:lpstr>
      <vt:lpstr>Fire Simulation</vt:lpstr>
      <vt:lpstr>Fire Prevention Strategies Tested</vt:lpstr>
      <vt:lpstr>Metrics</vt:lpstr>
      <vt:lpstr>Simulation</vt:lpstr>
      <vt:lpstr>Cutting Trees and Controlled Fire</vt:lpstr>
      <vt:lpstr>Graphs</vt:lpstr>
      <vt:lpstr>Tables</vt:lpstr>
      <vt:lpstr>Conclusions</vt:lpstr>
      <vt:lpstr>Future Work</vt:lpstr>
      <vt:lpstr>References</vt:lpstr>
      <vt:lpstr>2D Convolution</vt:lpstr>
      <vt:lpstr>Game of Life Convolution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Matthew Wilson</cp:lastModifiedBy>
  <cp:revision>306</cp:revision>
  <dcterms:created xsi:type="dcterms:W3CDTF">2016-09-27T14:33:50Z</dcterms:created>
  <dcterms:modified xsi:type="dcterms:W3CDTF">2019-04-26T16:16:59Z</dcterms:modified>
</cp:coreProperties>
</file>